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6"/>
  </p:notesMasterIdLst>
  <p:handoutMasterIdLst>
    <p:handoutMasterId r:id="rId47"/>
  </p:handoutMasterIdLst>
  <p:sldIdLst>
    <p:sldId id="1009" r:id="rId2"/>
    <p:sldId id="591" r:id="rId3"/>
    <p:sldId id="867" r:id="rId4"/>
    <p:sldId id="868" r:id="rId5"/>
    <p:sldId id="869" r:id="rId6"/>
    <p:sldId id="923" r:id="rId7"/>
    <p:sldId id="796" r:id="rId8"/>
    <p:sldId id="925" r:id="rId9"/>
    <p:sldId id="1010" r:id="rId10"/>
    <p:sldId id="1011" r:id="rId11"/>
    <p:sldId id="932" r:id="rId12"/>
    <p:sldId id="1012" r:id="rId13"/>
    <p:sldId id="1015" r:id="rId14"/>
    <p:sldId id="928" r:id="rId15"/>
    <p:sldId id="992" r:id="rId16"/>
    <p:sldId id="873" r:id="rId17"/>
    <p:sldId id="874" r:id="rId18"/>
    <p:sldId id="875" r:id="rId19"/>
    <p:sldId id="1014" r:id="rId20"/>
    <p:sldId id="973" r:id="rId21"/>
    <p:sldId id="994" r:id="rId22"/>
    <p:sldId id="997" r:id="rId23"/>
    <p:sldId id="939" r:id="rId24"/>
    <p:sldId id="946" r:id="rId25"/>
    <p:sldId id="948" r:id="rId26"/>
    <p:sldId id="1016" r:id="rId27"/>
    <p:sldId id="941" r:id="rId28"/>
    <p:sldId id="942" r:id="rId29"/>
    <p:sldId id="1013" r:id="rId30"/>
    <p:sldId id="1019" r:id="rId31"/>
    <p:sldId id="1020" r:id="rId32"/>
    <p:sldId id="902" r:id="rId33"/>
    <p:sldId id="903" r:id="rId34"/>
    <p:sldId id="1017" r:id="rId35"/>
    <p:sldId id="1018" r:id="rId36"/>
    <p:sldId id="1022" r:id="rId37"/>
    <p:sldId id="971" r:id="rId38"/>
    <p:sldId id="1023" r:id="rId39"/>
    <p:sldId id="1021" r:id="rId40"/>
    <p:sldId id="1024" r:id="rId41"/>
    <p:sldId id="908" r:id="rId42"/>
    <p:sldId id="820" r:id="rId43"/>
    <p:sldId id="601" r:id="rId44"/>
    <p:sldId id="592" r:id="rId4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9"/>
    <p:restoredTop sz="94658"/>
  </p:normalViewPr>
  <p:slideViewPr>
    <p:cSldViewPr snapToGrid="0">
      <p:cViewPr varScale="1">
        <p:scale>
          <a:sx n="120" d="100"/>
          <a:sy n="120" d="100"/>
        </p:scale>
        <p:origin x="1584" y="184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10/1/24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10/1/24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0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1B401D-6AC0-47DE-98DE-4615CD47E7E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10/1/24</a:t>
            </a:fld>
            <a:endParaRPr lang="en-US" altLang="en-US" sz="1300"/>
          </a:p>
        </p:txBody>
      </p:sp>
      <p:sp>
        <p:nvSpPr>
          <p:cNvPr id="1443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43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A1951AD-949C-43C3-A025-7D92CD3360A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14438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7275F837-2BD5-4632-8FA9-B8678CA0A7D7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439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439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3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3B7DDA-5B94-4441-8F1F-5B192E5D521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10/1/24</a:t>
            </a:fld>
            <a:endParaRPr lang="en-US" altLang="en-US" sz="1300"/>
          </a:p>
        </p:txBody>
      </p:sp>
      <p:sp>
        <p:nvSpPr>
          <p:cNvPr id="1474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74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58E3946-41A6-49B6-800D-4B2C39E12FB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14746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EE3E5BB-2503-4D28-8F05-E3AB8838D93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746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746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54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86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53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52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35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27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15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5AD1E2-B0FC-4E3B-B891-B4DF2A332F2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10/1/24</a:t>
            </a:fld>
            <a:endParaRPr lang="en-US" altLang="en-US" sz="1300"/>
          </a:p>
        </p:txBody>
      </p:sp>
      <p:sp>
        <p:nvSpPr>
          <p:cNvPr id="1280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80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78988CC-F66F-45DF-89AB-B09AB29F4C8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en-US" sz="1300"/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F02ED842-A00B-4EA0-97BA-328421539C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2800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2801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28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8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9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8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10/1/24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10/1/24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10/1/24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10/1/24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10/1/24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10/1/24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10/1/24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10/1/24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10/1/24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10/1/24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10/1/24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10/1/24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47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51.png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12" Type="http://schemas.openxmlformats.org/officeDocument/2006/relationships/hyperlink" Target="https://en.wikipedia.org/wiki/Connecticut_Huskie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0.jp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56.png"/><Relationship Id="rId7" Type="http://schemas.openxmlformats.org/officeDocument/2006/relationships/image" Target="../media/image380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40.png"/><Relationship Id="rId9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620.png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12" Type="http://schemas.openxmlformats.org/officeDocument/2006/relationships/hyperlink" Target="https://en.wikipedia.org/wiki/Connecticut_Huskies" TargetMode="External"/><Relationship Id="rId17" Type="http://schemas.openxmlformats.org/officeDocument/2006/relationships/hyperlink" Target="http://www.wonko.info/ipt/xfiles/xap24.htm" TargetMode="External"/><Relationship Id="rId2" Type="http://schemas.openxmlformats.org/officeDocument/2006/relationships/image" Target="../media/image68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0.jpg"/><Relationship Id="rId15" Type="http://schemas.openxmlformats.org/officeDocument/2006/relationships/image" Target="../media/image641.pn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49.png"/><Relationship Id="rId14" Type="http://schemas.openxmlformats.org/officeDocument/2006/relationships/image" Target="../media/image6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7" Type="http://schemas.openxmlformats.org/officeDocument/2006/relationships/image" Target="../media/image670.png"/><Relationship Id="rId12" Type="http://schemas.openxmlformats.org/officeDocument/2006/relationships/image" Target="../media/image5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0" Type="http://schemas.openxmlformats.org/officeDocument/2006/relationships/image" Target="../media/image70.png"/><Relationship Id="rId4" Type="http://schemas.openxmlformats.org/officeDocument/2006/relationships/image" Target="../media/image640.png"/><Relationship Id="rId9" Type="http://schemas.openxmlformats.org/officeDocument/2006/relationships/image" Target="../media/image6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gif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gif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0.png"/><Relationship Id="rId3" Type="http://schemas.openxmlformats.org/officeDocument/2006/relationships/image" Target="../media/image2410.png"/><Relationship Id="rId7" Type="http://schemas.openxmlformats.org/officeDocument/2006/relationships/image" Target="../media/image20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203.png"/><Relationship Id="rId5" Type="http://schemas.openxmlformats.org/officeDocument/2006/relationships/image" Target="../media/image69.png"/><Relationship Id="rId10" Type="http://schemas.openxmlformats.org/officeDocument/2006/relationships/image" Target="../media/image202.png"/><Relationship Id="rId4" Type="http://schemas.openxmlformats.org/officeDocument/2006/relationships/image" Target="../media/image2510.png"/><Relationship Id="rId9" Type="http://schemas.openxmlformats.org/officeDocument/2006/relationships/image" Target="../media/image20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410.png"/><Relationship Id="rId7" Type="http://schemas.openxmlformats.org/officeDocument/2006/relationships/image" Target="../media/image27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76.png"/><Relationship Id="rId5" Type="http://schemas.openxmlformats.org/officeDocument/2006/relationships/image" Target="../media/image69.png"/><Relationship Id="rId10" Type="http://schemas.openxmlformats.org/officeDocument/2006/relationships/image" Target="../media/image203.png"/><Relationship Id="rId4" Type="http://schemas.openxmlformats.org/officeDocument/2006/relationships/image" Target="../media/image2510.png"/><Relationship Id="rId9" Type="http://schemas.openxmlformats.org/officeDocument/2006/relationships/image" Target="../media/image2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 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6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Keyless CRHF </a:t>
            </a:r>
            <a:r>
              <a:rPr lang="en-US" sz="3200" b="1" dirty="0"/>
              <a:t>Do Not </a:t>
            </a:r>
            <a:r>
              <a:rPr lang="en-US" sz="3200" dirty="0"/>
              <a:t>Exist!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</p:spPr>
            <p:txBody>
              <a:bodyPr/>
              <a:lstStyle/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|Range|&lt;&lt;|Domain| so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collision where 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400" dirty="0">
                  <a:solidFill>
                    <a:schemeClr val="tx1"/>
                  </a:solidFill>
                </a:endParaRP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For a keyless CRHF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PPT algorithm A that can always output a collision: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altLang="en-US" sz="24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Proof: in textbook.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Intuitively, since the function is fixed (same input-output mapping), a collision instance can be hardcoded in the attacker algorithm and just output that collision and win the security game.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Solutions:</a:t>
                </a:r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u="sng" dirty="0"/>
                  <a:t>keyed</a:t>
                </a:r>
                <a:r>
                  <a:rPr lang="en-GB" altLang="en-US" sz="2000" dirty="0"/>
                  <a:t> CRHF,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use weaker collision notions,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or ignore! (more like asking if the collision is useful for the attacker?)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  <a:blipFill>
                <a:blip r:embed="rId3"/>
                <a:stretch>
                  <a:fillRect l="-303" t="-746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3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Keyed CRHF</a:t>
            </a:r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664386" y="4041026"/>
            <a:ext cx="4983163" cy="7100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knows </a:t>
            </a:r>
            <a:r>
              <a:rPr lang="en-GB" alt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but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not in advance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– cannot `know` a collision 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844829" y="2293499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63" name="Down Arrow 62"/>
          <p:cNvSpPr/>
          <p:nvPr/>
        </p:nvSpPr>
        <p:spPr bwMode="auto">
          <a:xfrm>
            <a:off x="1319173" y="2695876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1765" t="-1852" b="-1111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>
            <a:off x="1319173" y="1868199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blipFill>
                <a:blip r:embed="rId4"/>
                <a:stretch>
                  <a:fillRect b="-5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15815" y="2462057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15815" y="2793752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2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4EE0D8-AC30-4EF6-A6BC-B8C9674E884D}"/>
              </a:ext>
            </a:extLst>
          </p:cNvPr>
          <p:cNvSpPr txBox="1"/>
          <p:nvPr/>
        </p:nvSpPr>
        <p:spPr>
          <a:xfrm>
            <a:off x="2608694" y="5722419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Often referred to as </a:t>
            </a:r>
            <a:r>
              <a:rPr lang="en-US" b="1" dirty="0">
                <a:solidFill>
                  <a:srgbClr val="0000FF"/>
                </a:solidFill>
              </a:rPr>
              <a:t>ACR</a:t>
            </a:r>
            <a:r>
              <a:rPr lang="en-US" dirty="0">
                <a:solidFill>
                  <a:srgbClr val="0000FF"/>
                </a:solidFill>
              </a:rPr>
              <a:t>-hash (</a:t>
            </a:r>
            <a:r>
              <a:rPr lang="en-US" b="1" dirty="0">
                <a:solidFill>
                  <a:srgbClr val="0000FF"/>
                </a:solidFill>
              </a:rPr>
              <a:t>ANY</a:t>
            </a:r>
            <a:r>
              <a:rPr lang="en-US" dirty="0">
                <a:solidFill>
                  <a:srgbClr val="0000FF"/>
                </a:solidFill>
              </a:rPr>
              <a:t>-collision resistance)</a:t>
            </a:r>
          </a:p>
        </p:txBody>
      </p:sp>
    </p:spTree>
    <p:extLst>
      <p:ext uri="{BB962C8B-B14F-4D97-AF65-F5344CB8AC3E}">
        <p14:creationId xmlns:p14="http://schemas.microsoft.com/office/powerpoint/2010/main" val="1925480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5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Keyed CRHF - Definition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877F79A-7730-B540-A9C8-343228E1E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" y="2020134"/>
            <a:ext cx="8944303" cy="28177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E68C74-10B9-3AA9-6D98-8EF581734E55}"/>
              </a:ext>
            </a:extLst>
          </p:cNvPr>
          <p:cNvSpPr/>
          <p:nvPr/>
        </p:nvSpPr>
        <p:spPr bwMode="auto">
          <a:xfrm>
            <a:off x="1620078" y="2020134"/>
            <a:ext cx="387626" cy="2857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84AF4-338D-D859-D729-C293B9C84667}"/>
              </a:ext>
            </a:extLst>
          </p:cNvPr>
          <p:cNvSpPr/>
          <p:nvPr/>
        </p:nvSpPr>
        <p:spPr bwMode="auto">
          <a:xfrm>
            <a:off x="8299173" y="3528390"/>
            <a:ext cx="744977" cy="3379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4971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that runs in exponential time can always find a collision (i.e., non PPT attacker)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Easy: find collisions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time by trying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+ 1 distinct inputs (compute their hash and locate a collision).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finds a collision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probability (negligible probability).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Choose </a:t>
                </a:r>
                <a:r>
                  <a:rPr lang="en-US" altLang="en-US" sz="2000" i="1" kern="0" dirty="0"/>
                  <a:t>x</a:t>
                </a:r>
                <a:r>
                  <a:rPr lang="en-US" altLang="en-US" sz="2000" kern="0" dirty="0"/>
                  <a:t> and </a:t>
                </a:r>
                <a:r>
                  <a:rPr lang="en-US" altLang="en-US" sz="2000" i="1" kern="0" dirty="0"/>
                  <a:t>x’ </a:t>
                </a:r>
                <a:r>
                  <a:rPr lang="en-US" altLang="en-US" sz="2000" kern="0" dirty="0"/>
                  <a:t>at random and check if they produce a collision.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blipFill>
                <a:blip r:embed="rId3"/>
                <a:stretch>
                  <a:fillRect l="-153" t="-1282" r="-153" b="-8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Generic Collision Attacks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216372" y="1945272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216372" y="2276967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4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b="1" dirty="0"/>
                  <a:t>The birthday paradox</a:t>
                </a:r>
                <a:r>
                  <a:rPr lang="en-GB" altLang="en-US" sz="2800" dirty="0"/>
                  <a:t> states that the </a:t>
                </a:r>
                <a:r>
                  <a:rPr lang="en-US" altLang="en-US" sz="2800" kern="0" dirty="0"/>
                  <a:t>expected number 𝑞 of hashes until a collision is found in </a:t>
                </a:r>
                <a14:m>
                  <m:oMath xmlns:m="http://schemas.openxmlformats.org/officeDocument/2006/math"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altLang="en-US" sz="2800" kern="0" dirty="0"/>
                  <a:t>) 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lang="en-US" altLang="en-US" sz="2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8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800" kern="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It is </a:t>
                </a:r>
                <a:br>
                  <a:rPr lang="en-US" altLang="en-US" sz="2400" kern="0" dirty="0"/>
                </a:br>
                <a:endParaRPr lang="en-US" altLang="en-US" sz="2400" kern="0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For 80 bit of effective security, use 𝑛=160 !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So to defend against an attacker who can perform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hashes set the digest length to be at least 160 bits.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So the range has a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digests.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Why? Intuition?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blipFill>
                <a:blip r:embed="rId3"/>
                <a:stretch>
                  <a:fillRect l="-458" t="-1061" b="-15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The Birthday Paradox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311B2-32BB-F44A-AD3A-6C5AA4C2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391" y="2617928"/>
            <a:ext cx="2919609" cy="6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Birthday Attack (‘Paradox’)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Probability of NO birthday-collision: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(364/365)*(363/365)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e>
                    </m:nary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So for 23 individuals, the probability </a:t>
                </a:r>
              </a:p>
              <a:p>
                <a:pPr marL="344487" lvl="1" indent="0">
                  <a:buNone/>
                </a:pPr>
                <a:r>
                  <a:rPr lang="en-US" sz="2000" dirty="0"/>
                  <a:t>of birthday collision is about 0.5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  <a:blipFill>
                <a:blip r:embed="rId2"/>
                <a:stretch>
                  <a:fillRect l="-154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43021"/>
              </p:ext>
            </p:extLst>
          </p:nvPr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63152F6A-A7DF-47B3-A2AE-CC5ADD9F50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9604" y="1497879"/>
            <a:ext cx="3468285" cy="237782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42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Collision-Resistance: 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Integrity (of object / file / message )</a:t>
                </a:r>
              </a:p>
              <a:p>
                <a:pPr lvl="1"/>
                <a:r>
                  <a:rPr lang="en-US" dirty="0"/>
                  <a:t>Send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securely to validate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Later we will see how a hash function can be used to construct a MAC (called HMAC).</a:t>
                </a:r>
              </a:p>
              <a:p>
                <a:r>
                  <a:rPr lang="en-US" dirty="0"/>
                  <a:t>Hash-then-Sign</a:t>
                </a:r>
              </a:p>
              <a:p>
                <a:pPr lvl="1"/>
                <a:r>
                  <a:rPr lang="en-US" dirty="0"/>
                  <a:t>Instead of signing </a:t>
                </a:r>
                <a:r>
                  <a:rPr lang="en-US" i="1" dirty="0"/>
                  <a:t>m</a:t>
                </a:r>
                <a:r>
                  <a:rPr lang="en-US" dirty="0"/>
                  <a:t> sign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More efficient!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We will explore this in detail once we study digital signatures.</a:t>
                </a:r>
                <a:endParaRPr lang="en-US" dirty="0"/>
              </a:p>
              <a:p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Blockchains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 r="-1389" b="-5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085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sz="4000" dirty="0"/>
              <a:t>CRHF and Software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lvl="1"/>
                <a:r>
                  <a:rPr lang="en-US" sz="2000" dirty="0"/>
                  <a:t>Developer in LA develops a large software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Repository in DC obtains a copy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User in NY wants to obtain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securely and efficiently</a:t>
                </a:r>
              </a:p>
              <a:p>
                <a:pPr lvl="2"/>
                <a:r>
                  <a:rPr lang="en-US" sz="1600" u="sng" dirty="0"/>
                  <a:t>Don’t </a:t>
                </a:r>
                <a:r>
                  <a:rPr lang="en-US" sz="1600" dirty="0"/>
                  <a:t>send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from LA to </a:t>
                </a:r>
                <a:r>
                  <a:rPr lang="en-US" sz="1600" b="1" dirty="0"/>
                  <a:t>both</a:t>
                </a:r>
                <a:r>
                  <a:rPr lang="en-US" sz="1600" dirty="0"/>
                  <a:t> NY and DC</a:t>
                </a:r>
                <a:endParaRPr lang="en-US" sz="1600" u="sng" dirty="0"/>
              </a:p>
              <a:p>
                <a:pPr lvl="1"/>
                <a:r>
                  <a:rPr lang="en-US" sz="2000" dirty="0"/>
                  <a:t>How?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blipFill>
                <a:blip r:embed="rId3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128919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530942" cy="779462"/>
          </a:xfrm>
        </p:spPr>
        <p:txBody>
          <a:bodyPr/>
          <a:lstStyle/>
          <a:p>
            <a:r>
              <a:rPr lang="en-US" sz="4000"/>
              <a:t>CRHF: secure, efficient SW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1.  Repository in DC downloads software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from developer in LA</a:t>
                </a:r>
              </a:p>
              <a:p>
                <a:pPr marL="0" indent="0">
                  <a:buNone/>
                </a:pPr>
                <a:r>
                  <a:rPr lang="en-US" sz="2000" dirty="0"/>
                  <a:t>2.  User downloads from (nearby) repository; receives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1800" dirty="0"/>
                  <a:t>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? User should validate! How?</a:t>
                </a:r>
              </a:p>
              <a:p>
                <a:pPr marL="0" indent="0">
                  <a:buNone/>
                </a:pPr>
                <a:r>
                  <a:rPr lang="en-US" sz="2000" dirty="0"/>
                  <a:t>3.  User securely downloads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directly from developer</a:t>
                </a:r>
              </a:p>
              <a:p>
                <a:pPr lvl="1"/>
                <a:r>
                  <a:rPr lang="en-US" sz="1800" dirty="0"/>
                  <a:t>Digest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is short – much less overhead than downloading m</a:t>
                </a:r>
              </a:p>
              <a:p>
                <a:pPr marL="0" indent="0">
                  <a:buNone/>
                </a:pPr>
                <a:r>
                  <a:rPr lang="en-US" sz="2000" dirty="0"/>
                  <a:t>4.  User validates: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blipFill>
                <a:blip r:embed="rId3"/>
                <a:stretch>
                  <a:fillRect l="-770" t="-1676" b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blipFill>
                <a:blip r:embed="rId5"/>
                <a:stretch>
                  <a:fillRect t="-13889" b="-2777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apezoid 15"/>
          <p:cNvSpPr/>
          <p:nvPr/>
        </p:nvSpPr>
        <p:spPr bwMode="auto">
          <a:xfrm flipH="1" flipV="1">
            <a:off x="681347" y="4211517"/>
            <a:ext cx="1016261" cy="242095"/>
          </a:xfrm>
          <a:prstGeom prst="trapezoid">
            <a:avLst>
              <a:gd name="adj" fmla="val 10004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blipFill>
                <a:blip r:embed="rId7"/>
                <a:stretch>
                  <a:fillRect r="-10345" b="-3428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 bwMode="auto">
          <a:xfrm>
            <a:off x="1758509" y="414679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351456" y="3301837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068189" y="3903605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Arrow Connector 21"/>
          <p:cNvCxnSpPr>
            <a:stCxn id="19" idx="6"/>
            <a:endCxn id="21" idx="2"/>
          </p:cNvCxnSpPr>
          <p:nvPr/>
        </p:nvCxnSpPr>
        <p:spPr bwMode="auto">
          <a:xfrm flipV="1">
            <a:off x="2468628" y="4057561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4632207" y="4196608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26" name="Straight Arrow Connector 25"/>
          <p:cNvCxnSpPr>
            <a:endCxn id="20" idx="2"/>
          </p:cNvCxnSpPr>
          <p:nvPr/>
        </p:nvCxnSpPr>
        <p:spPr bwMode="auto">
          <a:xfrm flipV="1">
            <a:off x="2468627" y="3442888"/>
            <a:ext cx="4882829" cy="83977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/>
          <p:cNvSpPr/>
          <p:nvPr/>
        </p:nvSpPr>
        <p:spPr bwMode="auto">
          <a:xfrm>
            <a:off x="7670067" y="3611666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blipFill>
                <a:blip r:embed="rId8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1" idx="0"/>
            <a:endCxn id="20" idx="4"/>
          </p:cNvCxnSpPr>
          <p:nvPr/>
        </p:nvCxnSpPr>
        <p:spPr bwMode="auto">
          <a:xfrm flipV="1">
            <a:off x="7433787" y="3583939"/>
            <a:ext cx="272729" cy="319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blipFill>
                <a:blip r:embed="rId9"/>
                <a:stretch>
                  <a:fillRect r="-10345" b="-3333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 bwMode="auto">
          <a:xfrm>
            <a:off x="4560848" y="3529611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582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5" grpId="0" animBg="1"/>
      <p:bldP spid="23" grpId="0" animBg="1"/>
      <p:bldP spid="27" grpId="0" animBg="1"/>
      <p:bldP spid="28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Weaker Notions of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6158"/>
            <a:ext cx="8346141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Collision resistance provides the strongest guarantee.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Gives more freedom to the adversary; the adversary wins if it finds any two inputs with the same digest.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/>
              <a:t>No conditions on these two inputs other than being in the domain of the hash function.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Weaker security notions (but sufficient for many applications):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Target collision resistance (TCR).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Second preimage resistance.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First preimage resistance.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Birthday paradox (or attack) does not work against these weaker notions.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It is for collision resistance; find </a:t>
            </a:r>
            <a:r>
              <a:rPr lang="en-US" altLang="en-US" sz="2000" b="1" i="1" dirty="0"/>
              <a:t>any</a:t>
            </a:r>
            <a:r>
              <a:rPr lang="en-US" altLang="en-US" sz="2000" dirty="0"/>
              <a:t> two inputs that collide!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81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Collision resistant hash functions (CRHF).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CRHF applications.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Other notions of security.</a:t>
            </a:r>
          </a:p>
          <a:p>
            <a:pPr lvl="1"/>
            <a:r>
              <a:rPr lang="en-US" dirty="0"/>
              <a:t>TCR, SPR, OWF.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Randomness extraction.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random oracle model.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7862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Target CRHF (TCR Hash Function)</a:t>
            </a:r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426026" y="4246763"/>
            <a:ext cx="6062328" cy="4022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has to select target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before 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knowing key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1355054" y="126606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2353" t="-3774" b="-754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 rot="16200000">
            <a:off x="1040528" y="1254702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blipFill>
                <a:blip r:embed="rId4"/>
                <a:stretch>
                  <a:fillRect b="-486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26690" y="2363771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26690" y="2695466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3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/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62">
            <a:extLst>
              <a:ext uri="{FF2B5EF4-FFF2-40B4-BE49-F238E27FC236}">
                <a16:creationId xmlns:a16="http://schemas.microsoft.com/office/drawing/2014/main" id="{8D346C8A-BC5C-420A-A6C2-FF8F476ECE15}"/>
              </a:ext>
            </a:extLst>
          </p:cNvPr>
          <p:cNvSpPr/>
          <p:nvPr/>
        </p:nvSpPr>
        <p:spPr bwMode="auto">
          <a:xfrm>
            <a:off x="1770079" y="1658942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D44CFE-F973-481D-B697-5296E344BFB2}"/>
              </a:ext>
            </a:extLst>
          </p:cNvPr>
          <p:cNvSpPr/>
          <p:nvPr/>
        </p:nvSpPr>
        <p:spPr bwMode="auto">
          <a:xfrm>
            <a:off x="1741856" y="1906779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61">
            <a:extLst>
              <a:ext uri="{FF2B5EF4-FFF2-40B4-BE49-F238E27FC236}">
                <a16:creationId xmlns:a16="http://schemas.microsoft.com/office/drawing/2014/main" id="{71F63F55-74E8-4DEB-B852-9640C54052D8}"/>
              </a:ext>
            </a:extLst>
          </p:cNvPr>
          <p:cNvSpPr/>
          <p:nvPr/>
        </p:nvSpPr>
        <p:spPr bwMode="auto">
          <a:xfrm>
            <a:off x="1377656" y="2521885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7" name="Down Arrow 62">
            <a:extLst>
              <a:ext uri="{FF2B5EF4-FFF2-40B4-BE49-F238E27FC236}">
                <a16:creationId xmlns:a16="http://schemas.microsoft.com/office/drawing/2014/main" id="{3F69C6A8-D3DC-410C-8759-0241E1DD33E4}"/>
              </a:ext>
            </a:extLst>
          </p:cNvPr>
          <p:cNvSpPr/>
          <p:nvPr/>
        </p:nvSpPr>
        <p:spPr bwMode="auto">
          <a:xfrm>
            <a:off x="1770078" y="2267625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Down Arrow 62">
            <a:extLst>
              <a:ext uri="{FF2B5EF4-FFF2-40B4-BE49-F238E27FC236}">
                <a16:creationId xmlns:a16="http://schemas.microsoft.com/office/drawing/2014/main" id="{69E41280-CEBA-4BE7-ABD3-CDED12735C50}"/>
              </a:ext>
            </a:extLst>
          </p:cNvPr>
          <p:cNvSpPr/>
          <p:nvPr/>
        </p:nvSpPr>
        <p:spPr bwMode="auto">
          <a:xfrm>
            <a:off x="1770078" y="288336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7970390E-9948-4E95-82DA-BE842CC712FF}"/>
              </a:ext>
            </a:extLst>
          </p:cNvPr>
          <p:cNvSpPr/>
          <p:nvPr/>
        </p:nvSpPr>
        <p:spPr bwMode="auto">
          <a:xfrm rot="5400000">
            <a:off x="891522" y="2320962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AA939-5DA4-DC49-B31A-7BED494F37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564" y="5058494"/>
            <a:ext cx="6995478" cy="6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07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4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TCR and Birthday Paradox?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</p:spPr>
            <p:txBody>
              <a:bodyPr/>
              <a:lstStyle/>
              <a:p>
                <a:r>
                  <a:rPr lang="en-US" sz="2400" b="1" dirty="0"/>
                  <a:t>First: </a:t>
                </a:r>
                <a:r>
                  <a:rPr lang="en-US" sz="2400" dirty="0"/>
                  <a:t>adversary selects </a:t>
                </a:r>
                <a:r>
                  <a:rPr lang="en-US" sz="2400" b="1" dirty="0"/>
                  <a:t>x</a:t>
                </a:r>
              </a:p>
              <a:p>
                <a:r>
                  <a:rPr lang="en-US" sz="2400" dirty="0"/>
                  <a:t>Probability for NO birthday-collision</a:t>
                </a:r>
                <a:br>
                  <a:rPr lang="en-US" sz="2400" dirty="0"/>
                </a:br>
                <a:r>
                  <a:rPr lang="en-US" sz="2400" b="1" dirty="0"/>
                  <a:t>with x: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</a:t>
                </a:r>
                <a:r>
                  <a:rPr lang="en-US" sz="2000" b="1" dirty="0"/>
                  <a:t>4</a:t>
                </a:r>
                <a:r>
                  <a:rPr lang="en-US" sz="2000" dirty="0"/>
                  <a:t>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364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364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  <a:blipFill>
                <a:blip r:embed="rId2"/>
                <a:stretch>
                  <a:fillRect l="-454" t="-1653" b="-19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/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ounded Rectangle 61">
            <a:extLst>
              <a:ext uri="{FF2B5EF4-FFF2-40B4-BE49-F238E27FC236}">
                <a16:creationId xmlns:a16="http://schemas.microsoft.com/office/drawing/2014/main" id="{849865C2-4665-4222-B5F1-52F14BE3DEA3}"/>
              </a:ext>
            </a:extLst>
          </p:cNvPr>
          <p:cNvSpPr/>
          <p:nvPr/>
        </p:nvSpPr>
        <p:spPr bwMode="auto">
          <a:xfrm>
            <a:off x="1315217" y="1236822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/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blipFill>
                <a:blip r:embed="rId13"/>
                <a:stretch>
                  <a:fillRect l="-2266" t="-4630" b="-648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64">
            <a:extLst>
              <a:ext uri="{FF2B5EF4-FFF2-40B4-BE49-F238E27FC236}">
                <a16:creationId xmlns:a16="http://schemas.microsoft.com/office/drawing/2014/main" id="{1589436F-8B13-4F03-AA65-B61454EA5320}"/>
              </a:ext>
            </a:extLst>
          </p:cNvPr>
          <p:cNvSpPr/>
          <p:nvPr/>
        </p:nvSpPr>
        <p:spPr bwMode="auto">
          <a:xfrm rot="16200000">
            <a:off x="1000691" y="1225458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/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/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62">
            <a:extLst>
              <a:ext uri="{FF2B5EF4-FFF2-40B4-BE49-F238E27FC236}">
                <a16:creationId xmlns:a16="http://schemas.microsoft.com/office/drawing/2014/main" id="{4C2DAC70-7677-4F56-A9BA-6E62A22D6BF3}"/>
              </a:ext>
            </a:extLst>
          </p:cNvPr>
          <p:cNvSpPr/>
          <p:nvPr/>
        </p:nvSpPr>
        <p:spPr bwMode="auto">
          <a:xfrm>
            <a:off x="1730242" y="1629698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4BF8F-3003-4138-B008-F5186A6DAF12}"/>
              </a:ext>
            </a:extLst>
          </p:cNvPr>
          <p:cNvSpPr/>
          <p:nvPr/>
        </p:nvSpPr>
        <p:spPr bwMode="auto">
          <a:xfrm>
            <a:off x="1702019" y="1877535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61">
            <a:extLst>
              <a:ext uri="{FF2B5EF4-FFF2-40B4-BE49-F238E27FC236}">
                <a16:creationId xmlns:a16="http://schemas.microsoft.com/office/drawing/2014/main" id="{DDE59BBD-BD9F-409A-9527-8CBBE6917F00}"/>
              </a:ext>
            </a:extLst>
          </p:cNvPr>
          <p:cNvSpPr/>
          <p:nvPr/>
        </p:nvSpPr>
        <p:spPr bwMode="auto">
          <a:xfrm>
            <a:off x="1337819" y="2492641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9" name="Down Arrow 62">
            <a:extLst>
              <a:ext uri="{FF2B5EF4-FFF2-40B4-BE49-F238E27FC236}">
                <a16:creationId xmlns:a16="http://schemas.microsoft.com/office/drawing/2014/main" id="{0D37FD38-0350-4345-8135-A06BE8169C57}"/>
              </a:ext>
            </a:extLst>
          </p:cNvPr>
          <p:cNvSpPr/>
          <p:nvPr/>
        </p:nvSpPr>
        <p:spPr bwMode="auto">
          <a:xfrm>
            <a:off x="1730241" y="223838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Down Arrow 62">
            <a:extLst>
              <a:ext uri="{FF2B5EF4-FFF2-40B4-BE49-F238E27FC236}">
                <a16:creationId xmlns:a16="http://schemas.microsoft.com/office/drawing/2014/main" id="{8DED66EA-4F12-4EBE-96E4-57A3E84C974D}"/>
              </a:ext>
            </a:extLst>
          </p:cNvPr>
          <p:cNvSpPr/>
          <p:nvPr/>
        </p:nvSpPr>
        <p:spPr bwMode="auto">
          <a:xfrm>
            <a:off x="1730241" y="2854117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DF38B16B-F06B-4B8D-9892-AE639844D68E}"/>
              </a:ext>
            </a:extLst>
          </p:cNvPr>
          <p:cNvSpPr/>
          <p:nvPr/>
        </p:nvSpPr>
        <p:spPr bwMode="auto">
          <a:xfrm rot="5400000">
            <a:off x="851685" y="2291718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21F99D7A-7F7D-4018-A578-9BD70EA821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flipH="1">
            <a:off x="1504724" y="5520931"/>
            <a:ext cx="394589" cy="3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8A1F-654C-43F6-A001-8AF91438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(mostly) focus on keyless hash…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415AD-3722-42EC-9889-03240C6A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there are no CRHFs</a:t>
            </a:r>
          </a:p>
          <a:p>
            <a:r>
              <a:rPr lang="en-US" dirty="0"/>
              <a:t>And theory papers focus on keyed hash</a:t>
            </a:r>
          </a:p>
          <a:p>
            <a:r>
              <a:rPr lang="en-US" dirty="0"/>
              <a:t>But… </a:t>
            </a:r>
          </a:p>
          <a:p>
            <a:pPr lvl="1"/>
            <a:r>
              <a:rPr lang="en-US" dirty="0"/>
              <a:t>It’s a bit less complicated and easier to work with.</a:t>
            </a:r>
          </a:p>
          <a:p>
            <a:pPr lvl="1"/>
            <a:r>
              <a:rPr lang="en-US" dirty="0"/>
              <a:t>No need to consider both ACR (this stands for Any Collision Resistance, which is the same as CRHF) and TCR</a:t>
            </a:r>
          </a:p>
          <a:p>
            <a:pPr lvl="2"/>
            <a:r>
              <a:rPr lang="en-US" dirty="0"/>
              <a:t>Why? </a:t>
            </a:r>
          </a:p>
          <a:p>
            <a:pPr lvl="1"/>
            <a:r>
              <a:rPr lang="en-US" dirty="0"/>
              <a:t>Modifying to CRHF is quite trivial</a:t>
            </a:r>
          </a:p>
          <a:p>
            <a:pPr lvl="2"/>
            <a:r>
              <a:rPr lang="en-US" dirty="0"/>
              <a:t>Just make it keyed!</a:t>
            </a:r>
          </a:p>
          <a:p>
            <a:pPr lvl="1"/>
            <a:r>
              <a:rPr lang="en-US" dirty="0"/>
              <a:t>Usually used in practice: libraries, standards,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1E6BC-258B-4100-A150-E8BF285C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55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E5F64-B1B2-438C-9F8A-0A4F709515A3}" type="slidenum">
              <a:rPr lang="he-IL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47100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2</a:t>
            </a:r>
            <a:r>
              <a:rPr lang="en-GB" altLang="en-US" baseline="30000" dirty="0"/>
              <a:t>nd</a:t>
            </a:r>
            <a:r>
              <a:rPr lang="en-GB" altLang="en-US" dirty="0"/>
              <a:t>-Preimage-Resistant Hash (SPR)</a:t>
            </a:r>
          </a:p>
        </p:txBody>
      </p:sp>
      <p:sp>
        <p:nvSpPr>
          <p:cNvPr id="5939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36550" y="992621"/>
            <a:ext cx="8591550" cy="286450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Hard to find collision with a </a:t>
            </a:r>
            <a:r>
              <a:rPr lang="en-GB" altLang="en-US" u="sng" dirty="0"/>
              <a:t>specific random </a:t>
            </a:r>
            <a:r>
              <a:rPr lang="en-GB" altLang="en-US" i="1" u="sng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dirty="0"/>
              <a:t>. </a:t>
            </a: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 bwMode="auto">
          <a:xfrm>
            <a:off x="3948676" y="2728909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3948676" y="3060604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 bwMode="auto">
          <a:xfrm>
            <a:off x="986319" y="259781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7" name="Down Arrow 16"/>
          <p:cNvSpPr/>
          <p:nvPr/>
        </p:nvSpPr>
        <p:spPr bwMode="auto">
          <a:xfrm>
            <a:off x="1461449" y="3024950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 err="1"/>
                  <a:t>s.t.</a:t>
                </a:r>
                <a:r>
                  <a:rPr lang="en-GB" altLang="en-US" sz="2000" kern="0"/>
                  <a:t>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en-US" sz="2000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′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endParaRPr lang="en-GB" altLang="en-US" sz="2000" ker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blipFill>
                <a:blip r:embed="rId10"/>
                <a:stretch>
                  <a:fillRect l="-697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00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altLang="en-US" sz="200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000" b="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GB" altLang="en-US" sz="24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 bwMode="auto">
          <a:xfrm>
            <a:off x="1461449" y="241533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38281" y="3002592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Second </a:t>
            </a:r>
            <a:br>
              <a:rPr lang="en-US" sz="1200"/>
            </a:br>
            <a:r>
              <a:rPr lang="en-US" sz="1200"/>
              <a:t>preimage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59447" y="259781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First preimage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483079" y="5126331"/>
            <a:ext cx="8203721" cy="100009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Use with care!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(think carefully about the security you want to achieve and see if SPR suffices)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504861-FA4F-CF4D-ADF4-4FF3CA5280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421" y="4060375"/>
            <a:ext cx="7339158" cy="7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236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CRHF/SPR vs.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800" dirty="0"/>
              <a:t>CRHF secure for signing, SW-distribution</a:t>
            </a:r>
          </a:p>
          <a:p>
            <a:r>
              <a:rPr lang="en-US" sz="2800" dirty="0"/>
              <a:t>How about SPR hash (weak-CRHF)? </a:t>
            </a:r>
          </a:p>
          <a:p>
            <a:pPr lvl="1"/>
            <a:r>
              <a:rPr lang="en-US" sz="2400" dirty="0"/>
              <a:t>SW-distribution? </a:t>
            </a:r>
            <a:r>
              <a:rPr lang="en-US" sz="2400" b="1" i="1" dirty="0">
                <a:solidFill>
                  <a:schemeClr val="accent6"/>
                </a:solidFill>
              </a:rPr>
              <a:t>YES</a:t>
            </a:r>
          </a:p>
          <a:p>
            <a:pPr lvl="1"/>
            <a:r>
              <a:rPr lang="en-US" sz="2400" dirty="0"/>
              <a:t>Hash-then-sign? </a:t>
            </a:r>
            <a:r>
              <a:rPr lang="en-US" sz="2400" b="1" i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800" dirty="0"/>
              <a:t>Why? </a:t>
            </a:r>
          </a:p>
          <a:p>
            <a:pPr lvl="1"/>
            <a:r>
              <a:rPr lang="en-US" sz="2400" dirty="0"/>
              <a:t>Attacker can’t impact SW to be distributed</a:t>
            </a:r>
          </a:p>
          <a:p>
            <a:pPr lvl="1"/>
            <a:r>
              <a:rPr lang="en-US" sz="2400" dirty="0"/>
              <a:t>But… attacker may be able to impact signed msg!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583202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4839504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888506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621741" y="49224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Will/Contract/…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5287758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5434535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Sign(h(Will/Contract/…))</a:t>
            </a:r>
          </a:p>
        </p:txBody>
      </p:sp>
    </p:spTree>
    <p:extLst>
      <p:ext uri="{BB962C8B-B14F-4D97-AF65-F5344CB8AC3E}">
        <p14:creationId xmlns:p14="http://schemas.microsoft.com/office/powerpoint/2010/main" val="2358731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 dirty="0"/>
              <a:t>SPR: Collisions to </a:t>
            </a:r>
            <a:r>
              <a:rPr lang="en-US" b="1" dirty="0"/>
              <a:t>Chosen</a:t>
            </a:r>
            <a:r>
              <a:rPr lang="en-US" dirty="0"/>
              <a:t>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200" dirty="0"/>
              <a:t>Or: Alice and Mal, the corrupt lawyer</a:t>
            </a:r>
          </a:p>
          <a:p>
            <a:r>
              <a:rPr lang="en-US" sz="2200" dirty="0"/>
              <a:t>Mal finds two `colliding wills’, </a:t>
            </a:r>
            <a:r>
              <a:rPr lang="en-US" sz="2200" dirty="0" err="1"/>
              <a:t>GoodW</a:t>
            </a:r>
            <a:r>
              <a:rPr lang="en-US" sz="2200" dirty="0"/>
              <a:t> and </a:t>
            </a:r>
            <a:r>
              <a:rPr lang="en-US" sz="2200" dirty="0" err="1"/>
              <a:t>BadW</a:t>
            </a:r>
            <a:r>
              <a:rPr lang="en-US" sz="2200" dirty="0"/>
              <a:t>: </a:t>
            </a:r>
          </a:p>
          <a:p>
            <a:pPr lvl="1"/>
            <a:r>
              <a:rPr lang="en-US" sz="1800" dirty="0" err="1"/>
              <a:t>GoodW</a:t>
            </a:r>
            <a:r>
              <a:rPr lang="en-US" sz="1800" dirty="0"/>
              <a:t>: contents agreeable to Alice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h(</a:t>
            </a:r>
            <a:r>
              <a:rPr lang="en-US" sz="1800" dirty="0" err="1">
                <a:solidFill>
                  <a:srgbClr val="FF0000"/>
                </a:solidFill>
              </a:rPr>
              <a:t>GoodW</a:t>
            </a:r>
            <a:r>
              <a:rPr lang="en-US" sz="1800" dirty="0">
                <a:solidFill>
                  <a:srgbClr val="FF0000"/>
                </a:solidFill>
              </a:rPr>
              <a:t>)=h(</a:t>
            </a:r>
            <a:r>
              <a:rPr lang="en-US" sz="1800" dirty="0" err="1">
                <a:solidFill>
                  <a:srgbClr val="FF0000"/>
                </a:solidFill>
              </a:rPr>
              <a:t>BadW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1800" dirty="0"/>
              <a:t>Alice Signs good will: Sign(h(</a:t>
            </a:r>
            <a:r>
              <a:rPr lang="en-US" sz="1800" dirty="0" err="1"/>
              <a:t>GoodW</a:t>
            </a:r>
            <a:r>
              <a:rPr lang="en-US" sz="1800" dirty="0"/>
              <a:t>)) </a:t>
            </a:r>
            <a:br>
              <a:rPr lang="en-US" sz="18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200" dirty="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/>
              <a:t>SPR: collisions to </a:t>
            </a:r>
            <a:r>
              <a:rPr lang="en-US" b="1"/>
              <a:t>chosen</a:t>
            </a:r>
            <a:r>
              <a:rPr lang="en-US"/>
              <a:t>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400"/>
              <a:t>Or: Alice and Mal, the corrupt lawyer</a:t>
            </a:r>
          </a:p>
          <a:p>
            <a:r>
              <a:rPr lang="en-US" sz="2400"/>
              <a:t>Mal finds two `colliding wills’, </a:t>
            </a:r>
            <a:r>
              <a:rPr lang="en-US" sz="2400" err="1"/>
              <a:t>GoodW</a:t>
            </a:r>
            <a:r>
              <a:rPr lang="en-US" sz="2400"/>
              <a:t> and </a:t>
            </a:r>
            <a:r>
              <a:rPr lang="en-US" sz="2400" err="1"/>
              <a:t>BadW</a:t>
            </a:r>
            <a:r>
              <a:rPr lang="en-US" sz="2400"/>
              <a:t>: </a:t>
            </a:r>
          </a:p>
          <a:p>
            <a:pPr lvl="1"/>
            <a:r>
              <a:rPr lang="en-US" sz="2000" err="1"/>
              <a:t>GoodW</a:t>
            </a:r>
            <a:r>
              <a:rPr lang="en-US" sz="2000"/>
              <a:t>: contents agreeable to Alice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h(</a:t>
            </a:r>
            <a:r>
              <a:rPr lang="en-US" sz="2000" err="1">
                <a:solidFill>
                  <a:srgbClr val="FF0000"/>
                </a:solidFill>
              </a:rPr>
              <a:t>GoodW</a:t>
            </a:r>
            <a:r>
              <a:rPr lang="en-US" sz="2000">
                <a:solidFill>
                  <a:srgbClr val="FF0000"/>
                </a:solidFill>
              </a:rPr>
              <a:t>)=h(</a:t>
            </a:r>
            <a:r>
              <a:rPr lang="en-US" sz="2000" err="1">
                <a:solidFill>
                  <a:srgbClr val="FF0000"/>
                </a:solidFill>
              </a:rPr>
              <a:t>BadW</a:t>
            </a:r>
            <a:r>
              <a:rPr lang="en-US" sz="200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/>
              <a:t>Alice Signs good will: </a:t>
            </a:r>
            <a:r>
              <a:rPr lang="en-US" sz="2000" err="1"/>
              <a:t>Sign</a:t>
            </a:r>
            <a:r>
              <a:rPr lang="en-US" sz="2000" baseline="-25000" err="1"/>
              <a:t>A</a:t>
            </a:r>
            <a:r>
              <a:rPr lang="en-US" sz="2000"/>
              <a:t>(h(</a:t>
            </a:r>
            <a:r>
              <a:rPr lang="en-US" sz="2000" err="1"/>
              <a:t>GoodW</a:t>
            </a:r>
            <a:r>
              <a:rPr lang="en-US" sz="2000"/>
              <a:t>)) 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  <a:p>
            <a:r>
              <a:rPr lang="en-US" sz="240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742620" y="2228222"/>
            <a:ext cx="7379405" cy="27555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such attack realistic? </a:t>
            </a:r>
            <a:b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 SPR is enough ‘in practice’? 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3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4CD98E-169A-4396-B8B4-9DB42C7C82E4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28600"/>
            <a:ext cx="8421329" cy="77162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SPR &amp; C</a:t>
            </a:r>
            <a:r>
              <a:rPr lang="en-GB" altLang="en-US" sz="4400" dirty="0"/>
              <a:t>hosen-prefix Vulnerability</a:t>
            </a: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Chosen-prefix vulnerability</a:t>
                </a:r>
                <a:r>
                  <a:rPr lang="en-GB" altLang="en-US" sz="2600" dirty="0"/>
                  <a:t>: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Mal selects `prefix string’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</m:oMath>
                </a14:m>
                <a:endParaRPr lang="en-GB" altLang="en-US" sz="24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Efficient algorithm finds:</a:t>
                </a:r>
              </a:p>
              <a:p>
                <a:pPr marL="457200" lvl="1" indent="0" defTabSz="449263" eaLnBrk="1" hangingPunct="1">
                  <a:lnSpc>
                    <a:spcPct val="90000"/>
                  </a:lnSpc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400" dirty="0" err="1"/>
                  <a:t>s.t.</a:t>
                </a:r>
                <a:r>
                  <a:rPr lang="en-GB" altLang="en-US" sz="2400" dirty="0"/>
                  <a:t> </a:t>
                </a:r>
                <a14:m>
                  <m:oMath xmlns:m="http://schemas.openxmlformats.org/officeDocument/2006/math">
                    <m:r>
                      <a:rPr lang="en-GB" altLang="en-US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800" dirty="0"/>
                  <a:t>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Or, also for </a:t>
                </a:r>
                <a:r>
                  <a:rPr lang="en-GB" altLang="en-US" sz="2200" u="sng" dirty="0"/>
                  <a:t>any</a:t>
                </a:r>
                <a:r>
                  <a:rPr lang="en-GB" altLang="en-US" sz="2200" dirty="0"/>
                  <a:t> suffix: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  <a:endParaRPr lang="en-GB" altLang="en-US" sz="2200" dirty="0"/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Hash may be SPR yet allow chosen-prefix attacks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>
                    <a:solidFill>
                      <a:srgbClr val="FF0000"/>
                    </a:solidFill>
                  </a:rPr>
                  <a:t>Such attacks found for several proposed, standard cryptographic hash function, e.g., MD5 and SHA1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We show chosen prefix attack on </a:t>
                </a:r>
                <a:r>
                  <a:rPr lang="en-GB" altLang="en-US" sz="2600" dirty="0" err="1"/>
                  <a:t>HtS</a:t>
                </a:r>
                <a:endParaRPr lang="en-GB" altLang="en-US" sz="26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u="sng" dirty="0">
                    <a:sym typeface="Wingdings" panose="05000000000000000000" pitchFamily="2" charset="2"/>
                  </a:rPr>
                  <a:t>Example of possible attack on </a:t>
                </a:r>
                <a:r>
                  <a:rPr lang="en-GB" altLang="en-US" sz="2400" u="sng" dirty="0" err="1">
                    <a:sym typeface="Wingdings" panose="05000000000000000000" pitchFamily="2" charset="2"/>
                  </a:rPr>
                  <a:t>HtS</a:t>
                </a:r>
                <a:r>
                  <a:rPr lang="en-GB" altLang="en-US" sz="2400" u="sng" dirty="0">
                    <a:sym typeface="Wingdings" panose="05000000000000000000" pitchFamily="2" charset="2"/>
                  </a:rPr>
                  <a:t> with SPR</a:t>
                </a:r>
              </a:p>
            </p:txBody>
          </p:sp>
        </mc:Choice>
        <mc:Fallback xmlns="">
          <p:sp>
            <p:nvSpPr>
              <p:cNvPr id="624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blipFill>
                <a:blip r:embed="rId3"/>
                <a:stretch>
                  <a:fillRect t="-2346" b="-176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3120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EC9EDE4-32DB-4A8F-B37E-151F1C0FFF7A}" type="slidenum">
              <a:rPr lang="he-IL" altLang="en-US" b="0">
                <a:latin typeface="Garamond" panose="02020404030301010803" pitchFamily="18" charset="0"/>
              </a:rPr>
              <a:pPr eaLnBrk="1" hangingPunct="1"/>
              <a:t>28</a:t>
            </a:fld>
            <a:endParaRPr lang="en-US" altLang="en-US" b="0">
              <a:latin typeface="Garamond" panose="02020404030301010803" pitchFamily="18" charset="0"/>
            </a:endParaRPr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457200" eaLnBrk="1" hangingPunct="1"/>
            <a:r>
              <a:rPr lang="en-GB" altLang="en-US" sz="4000" dirty="0"/>
              <a:t>Chosen-prefix Attack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75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</p:spPr>
            <p:txBody>
              <a:bodyPr/>
              <a:lstStyle/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be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collision for prefix: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tricks Alice into signing him an IOU for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Alice signs,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where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m=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763588" lvl="2" indent="-280988" defTabSz="457200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(h(p||x))=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(h(p||x’))=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m’=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lvl="1" indent="-280988" defTabSz="4572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s, m’</a:t>
                </a:r>
                <a:r>
                  <a:rPr lang="he-IL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to Alice</a:t>
                </a:r>
                <a:r>
                  <a:rPr lang="en-US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’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s bank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Bank validates 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“Ok”=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Verify</a:t>
                </a:r>
                <a:r>
                  <a:rPr lang="en-US" altLang="en-US" sz="2000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Alice.v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m’,s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Bank gives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</a:rPr>
                  <a:t> of Alice to Mal!!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This attack is simplified: 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Mal has to find `good’ collision (high profit, convince Alice to sign)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People sign (PDF) files, not plain text…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In reality, attacker also chooses suffix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stronger attack</a:t>
                </a:r>
                <a:endParaRPr lang="en-US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475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  <a:blipFill>
                <a:blip r:embed="rId2"/>
                <a:stretch>
                  <a:fillRect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15888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66158"/>
            <a:ext cx="8380272" cy="5089585"/>
          </a:xfrm>
        </p:spPr>
        <p:txBody>
          <a:bodyPr/>
          <a:lstStyle/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1)     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dirty="0"/>
              <a:t> be a keyed CRHF. 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=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(x)) </a:t>
            </a:r>
            <a:r>
              <a:rPr lang="en-GB" altLang="en-US" sz="2000" dirty="0"/>
              <a:t>a CRHF? Why?</a:t>
            </a:r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2)      For x parsed as x = </a:t>
            </a:r>
            <a:r>
              <a:rPr lang="en-GB" altLang="en-US" sz="2000" i="1" dirty="0"/>
              <a:t>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3 , </a:t>
            </a:r>
            <a:r>
              <a:rPr lang="en-GB" altLang="en-US" sz="2000" dirty="0"/>
              <a:t>let </a:t>
            </a:r>
            <a:r>
              <a:rPr lang="en-GB" altLang="en-US" sz="2000" i="1" dirty="0"/>
              <a:t>h(x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) = 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 mod p</a:t>
            </a:r>
            <a:r>
              <a:rPr lang="en-GB" altLang="en-US" sz="2000" dirty="0"/>
              <a:t>, is h a CRHF? Why? Is it an SPR? Why?</a:t>
            </a:r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3)      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be a TCR function. Construct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’(m) =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</a:t>
            </a:r>
            <a:r>
              <a:rPr lang="en-GB" altLang="en-US" sz="2000" i="1" dirty="0"/>
              <a:t>m[1</a:t>
            </a:r>
            <a:r>
              <a:rPr lang="en-GB" altLang="en-US" sz="2000" i="1" dirty="0">
                <a:sym typeface="Wingdings" pitchFamily="2" charset="2"/>
              </a:rPr>
              <a:t>: |k|</a:t>
            </a:r>
            <a:r>
              <a:rPr lang="en-GB" altLang="en-US" sz="2000" i="1" dirty="0"/>
              <a:t>] = k </a:t>
            </a:r>
            <a:r>
              <a:rPr lang="en-GB" altLang="en-US" sz="2000" dirty="0"/>
              <a:t>and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otherwise (recall m, the hash function input, can be of any length).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a </a:t>
            </a:r>
            <a:r>
              <a:rPr lang="en-GB" altLang="en-US" sz="2000" dirty="0"/>
              <a:t>CRHF? Why?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</a:t>
            </a:r>
            <a:r>
              <a:rPr lang="en-GB" altLang="en-US" sz="2000" dirty="0"/>
              <a:t> a TCR? Why?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1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4763162" y="4371211"/>
            <a:ext cx="2318403" cy="1434353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149742" y="4399888"/>
            <a:ext cx="2318403" cy="14343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</p:spPr>
            <p:txBody>
              <a:bodyPr/>
              <a:lstStyle/>
              <a:p>
                <a:r>
                  <a:rPr lang="en-US" sz="2400" u="sng" dirty="0"/>
                  <a:t>Input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: binary strings</a:t>
                </a:r>
              </a:p>
              <a:p>
                <a:r>
                  <a:rPr lang="en-US" sz="2400" u="sng" dirty="0"/>
                  <a:t>Output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lvl="1"/>
                <a:r>
                  <a:rPr lang="en-US" sz="2400" dirty="0"/>
                  <a:t>‘Short’ (n-bit) binary strings</a:t>
                </a:r>
              </a:p>
              <a:p>
                <a:pPr lvl="2"/>
                <a:r>
                  <a:rPr lang="en-US" sz="2400" dirty="0"/>
                  <a:t>Aka </a:t>
                </a:r>
                <a:r>
                  <a:rPr lang="en-US" sz="2400" b="1" dirty="0"/>
                  <a:t>message digest</a:t>
                </a:r>
              </a:p>
              <a:p>
                <a:r>
                  <a:rPr lang="en-US" sz="2400" dirty="0"/>
                  <a:t>Efficiently computable </a:t>
                </a:r>
              </a:p>
              <a:p>
                <a:r>
                  <a:rPr lang="en-US" sz="2400" dirty="0"/>
                  <a:t>Applications: cryptography, security, efficiency</a:t>
                </a:r>
              </a:p>
              <a:p>
                <a:r>
                  <a:rPr lang="en-US" sz="2400" u="sng" dirty="0"/>
                  <a:t>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the key is public, or </a:t>
                </a:r>
                <a:r>
                  <a:rPr lang="en-US" sz="2400" u="sng" dirty="0"/>
                  <a:t>unkeyed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  <a:blipFill>
                <a:blip r:embed="rId2"/>
                <a:stretch>
                  <a:fillRect l="-154" t="-1594" b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5168802" y="491226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rapezoid 10"/>
          <p:cNvSpPr/>
          <p:nvPr/>
        </p:nvSpPr>
        <p:spPr bwMode="auto">
          <a:xfrm flipH="1" flipV="1">
            <a:off x="2817582" y="492692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288389" y="49524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Cambria Math" panose="02040503050406030204" pitchFamily="18" charset="0"/>
              </a:rPr>
              <a:t>k</a:t>
            </a:r>
          </a:p>
        </p:txBody>
      </p:sp>
      <p:cxnSp>
        <p:nvCxnSpPr>
          <p:cNvPr id="16" name="Straight Arrow Connector 15"/>
          <p:cNvCxnSpPr>
            <a:stCxn id="14" idx="3"/>
            <a:endCxn id="11" idx="3"/>
          </p:cNvCxnSpPr>
          <p:nvPr/>
        </p:nvCxnSpPr>
        <p:spPr bwMode="auto">
          <a:xfrm flipV="1">
            <a:off x="2594883" y="5121888"/>
            <a:ext cx="402079" cy="15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247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10" grpId="0" animBg="1"/>
      <p:bldP spid="11" grpId="0" animBg="1"/>
      <p:bldP spid="12" grpId="0"/>
      <p:bldP spid="13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1168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1456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b="1" dirty="0">
                    <a:solidFill>
                      <a:srgbClr val="0000FF"/>
                    </a:solidFill>
                  </a:rPr>
                  <a:t>One-way function 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or</a:t>
                </a:r>
                <a:r>
                  <a:rPr lang="en-GB" altLang="en-US" sz="2200" b="1" dirty="0">
                    <a:solidFill>
                      <a:srgbClr val="0000FF"/>
                    </a:solidFill>
                  </a:rPr>
                  <a:t> first preimage resistance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: </a:t>
                </a:r>
                <a:r>
                  <a:rPr lang="en-GB" altLang="en-US" sz="2200" dirty="0"/>
                  <a:t>given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GB" altLang="en-US" sz="2200" i="1" dirty="0"/>
                  <a:t> </a:t>
                </a:r>
                <a:r>
                  <a:rPr lang="en-GB" altLang="en-US" sz="2200" dirty="0"/>
                  <a:t>for a </a:t>
                </a:r>
                <a:r>
                  <a:rPr lang="en-GB" altLang="en-US" sz="2200" u="sng" dirty="0"/>
                  <a:t>random</a:t>
                </a:r>
                <a:r>
                  <a:rPr lang="en-GB" altLang="en-US" sz="2200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GB" altLang="en-US" sz="2200" dirty="0"/>
                  <a:t> it is hard to find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/>
                  <a:t>, </a:t>
                </a:r>
                <a:r>
                  <a:rPr lang="en-GB" altLang="en-US" sz="2200" u="sng" dirty="0"/>
                  <a:t>or any </a:t>
                </a:r>
                <a:r>
                  <a:rPr lang="en-GB" altLang="en-US" sz="2200" i="1" u="sng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x' </a:t>
                </a:r>
                <a:r>
                  <a:rPr lang="en-GB" altLang="en-US" sz="2200" dirty="0" err="1"/>
                  <a:t>s.t.</a:t>
                </a:r>
                <a:r>
                  <a:rPr lang="en-GB" altLang="en-US" sz="2200" i="1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</a:t>
                </a:r>
                <a:endParaRPr lang="en-GB" altLang="en-US" sz="2200" kern="0" dirty="0">
                  <a:solidFill>
                    <a:srgbClr val="0000FF"/>
                  </a:solidFill>
                </a:endParaRPr>
              </a:p>
              <a:p>
                <a:pPr marL="342900" lvl="1" indent="0" defTabSz="449263" eaLnBrk="1" hangingPunct="1">
                  <a:lnSpc>
                    <a:spcPct val="110000"/>
                  </a:lnSpc>
                  <a:spcBef>
                    <a:spcPts val="50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FF00FF"/>
                    </a:solidFill>
                  </a:rPr>
                  <a:t>Compare to: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Collision-Resistance (CRHF): </a:t>
                </a:r>
                <a:r>
                  <a:rPr lang="en-GB" altLang="en-US" sz="2200" kern="0" dirty="0"/>
                  <a:t>hard to find any collision, i.e., any 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i="1" kern="0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Second-preimage resistance (SPR): </a:t>
                </a:r>
                <a:r>
                  <a:rPr lang="en-GB" altLang="en-US" sz="2200" kern="0" dirty="0"/>
                  <a:t>hard to find a collision with </a:t>
                </a:r>
                <a:r>
                  <a:rPr lang="en-GB" altLang="en-US" sz="2200" u="sng" kern="0" dirty="0"/>
                  <a:t>random</a:t>
                </a:r>
                <a:r>
                  <a:rPr lang="en-GB" altLang="en-US" sz="2200" kern="0" dirty="0"/>
                  <a:t>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200" kern="0" dirty="0"/>
                  <a:t>, i.e.,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blipFill>
                <a:blip r:embed="rId6"/>
                <a:stretch>
                  <a:fillRect t="-881" b="-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7772400" cy="7953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One-Way Function (OWF)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10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1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148856" y="1200428"/>
                <a:ext cx="2071407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 dirty="0">
                    <a:solidFill>
                      <a:schemeClr val="tx1"/>
                    </a:solidFill>
                    <a:cs typeface="Times New Roman" pitchFamily="18" charset="0"/>
                  </a:rPr>
                  <a:t>(for 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 dirty="0"/>
                  <a:t>)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56" y="1200428"/>
                <a:ext cx="2071407" cy="339046"/>
              </a:xfrm>
              <a:prstGeom prst="rect">
                <a:avLst/>
              </a:prstGeom>
              <a:blipFill>
                <a:blip r:embed="rId12"/>
                <a:stretch>
                  <a:fillRect t="-10714" b="-3214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F4DBA-DC73-1CE9-B3CD-4D58F88C8A28}"/>
              </a:ext>
            </a:extLst>
          </p:cNvPr>
          <p:cNvSpPr txBox="1"/>
          <p:nvPr/>
        </p:nvSpPr>
        <p:spPr>
          <a:xfrm>
            <a:off x="148856" y="6245966"/>
            <a:ext cx="8144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Note: </a:t>
            </a:r>
            <a:r>
              <a:rPr lang="en-US" sz="1600" i="1" dirty="0"/>
              <a:t>the textbook has a typo in formula 3.17, page 201. The attacker A takes h(x) as input not x.</a:t>
            </a:r>
          </a:p>
        </p:txBody>
      </p:sp>
    </p:spTree>
    <p:extLst>
      <p:ext uri="{BB962C8B-B14F-4D97-AF65-F5344CB8AC3E}">
        <p14:creationId xmlns:p14="http://schemas.microsoft.com/office/powerpoint/2010/main" val="1748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55553" y="3233272"/>
            <a:ext cx="8432894" cy="215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b="1" dirty="0"/>
              <a:t>One-time password authentication: 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Select random 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000" dirty="0"/>
              <a:t> : ‘one-time password’ (keep secret!)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Validate using non-secret ‘one-time validation token’: </a:t>
            </a:r>
            <a:r>
              <a:rPr lang="en-GB" altLang="en-US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h(x)</a:t>
            </a:r>
            <a:endParaRPr lang="en-GB" altLang="en-US" dirty="0"/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b="1" i="1" dirty="0"/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b="1" i="1" dirty="0">
                <a:solidFill>
                  <a:srgbClr val="FF0000"/>
                </a:solidFill>
              </a:rPr>
              <a:t>How about a one-time password chain?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132562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Application: One-time Password Authentication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0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307872" y="1200428"/>
                <a:ext cx="2006994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 dirty="0">
                    <a:solidFill>
                      <a:schemeClr val="tx1"/>
                    </a:solidFill>
                    <a:cs typeface="Times New Roman" pitchFamily="18" charset="0"/>
                  </a:rPr>
                  <a:t>(for 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 dirty="0"/>
                  <a:t>)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872" y="1200428"/>
                <a:ext cx="2006994" cy="339046"/>
              </a:xfrm>
              <a:prstGeom prst="rect">
                <a:avLst/>
              </a:prstGeom>
              <a:blipFill>
                <a:blip r:embed="rId11"/>
                <a:stretch>
                  <a:fillRect t="-10714" r="-1887" b="-3214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3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53906" y="1009847"/>
                <a:ext cx="8432894" cy="51374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Alice computes a hash chain instead of one hash: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Select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altLang="en-US" sz="2400" dirty="0"/>
                  <a:t> then compute a chain of length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altLang="en-US" sz="2400" dirty="0"/>
                  <a:t> of hashes: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This allows Alice to authenticate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altLang="en-US" dirty="0"/>
                  <a:t> times instead of one.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dirty="0"/>
                  <a:t>Alice gives the server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altLang="en-US" dirty="0"/>
                  <a:t> then each time she wants to authenticate she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The server can check by verifying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000" dirty="0"/>
                  <a:t>  </a:t>
                </a:r>
                <a:endParaRPr lang="en-GB" altLang="en-US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A one-way function property alone may not be sufficient,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800" dirty="0"/>
                  <a:t>has also to be a permutation.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dirty="0"/>
                  <a:t> need to be uniformly distributed.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906" y="1009847"/>
                <a:ext cx="8432894" cy="5137433"/>
              </a:xfrm>
              <a:prstGeom prst="rect">
                <a:avLst/>
              </a:prstGeom>
              <a:blipFill>
                <a:blip r:embed="rId3"/>
                <a:stretch>
                  <a:fillRect l="-602" t="-988" r="-1958" b="-4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61773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Not an Application: One-time Password Chain</a:t>
            </a:r>
          </a:p>
        </p:txBody>
      </p:sp>
    </p:spTree>
    <p:extLst>
      <p:ext uri="{BB962C8B-B14F-4D97-AF65-F5344CB8AC3E}">
        <p14:creationId xmlns:p14="http://schemas.microsoft.com/office/powerpoint/2010/main" val="1226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53906" y="1009847"/>
            <a:ext cx="8432894" cy="4775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/>
              <a:t>Let </a:t>
            </a:r>
            <a:r>
              <a:rPr lang="en-US" altLang="en-US" sz="2800" i="1" dirty="0"/>
              <a:t>h(x) </a:t>
            </a:r>
            <a:r>
              <a:rPr lang="en-US" altLang="en-US" sz="2800" dirty="0"/>
              <a:t>be a OWF, construct </a:t>
            </a:r>
            <a:r>
              <a:rPr lang="en-US" altLang="en-US" sz="2800" i="1" dirty="0"/>
              <a:t>g(x) </a:t>
            </a:r>
            <a:r>
              <a:rPr lang="en-US" altLang="en-US" sz="2800" dirty="0"/>
              <a:t>as: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 dirty="0"/>
              <a:t>g(x) = 0</a:t>
            </a:r>
            <a:r>
              <a:rPr lang="en-GB" altLang="en-US" sz="2000" i="1" baseline="30000" dirty="0"/>
              <a:t>2n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x mod </a:t>
            </a:r>
            <a:r>
              <a:rPr lang="en-GB" altLang="en-US" sz="2000" i="1" dirty="0"/>
              <a:t>2</a:t>
            </a:r>
            <a:r>
              <a:rPr lang="en-GB" altLang="en-US" sz="2000" i="1" baseline="30000" dirty="0"/>
              <a:t>n </a:t>
            </a:r>
            <a:r>
              <a:rPr lang="en-GB" altLang="en-US" sz="2000" i="1" dirty="0"/>
              <a:t>= 0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 dirty="0"/>
              <a:t>g(x) = h(x) ||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otherwise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i="1" dirty="0"/>
              <a:t>g(x) </a:t>
            </a:r>
            <a:r>
              <a:rPr lang="en-GB" altLang="en-US" sz="2400" dirty="0"/>
              <a:t>is a OWF.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But </a:t>
            </a:r>
            <a:r>
              <a:rPr lang="en-GB" altLang="en-US" sz="2400" i="1" dirty="0"/>
              <a:t>f(x) = g(g(x)) </a:t>
            </a:r>
            <a:r>
              <a:rPr lang="en-GB" altLang="en-US" sz="2400" dirty="0"/>
              <a:t>is not a OWF.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And recall that a one time password chain is a nested calls of the hash function.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So </a:t>
            </a:r>
            <a:r>
              <a:rPr lang="en-GB" altLang="en-US" sz="2000" i="1" dirty="0"/>
              <a:t>g(x) </a:t>
            </a:r>
            <a:r>
              <a:rPr lang="en-GB" altLang="en-US" sz="2000" dirty="0"/>
              <a:t>cannot be used to construct such a chain.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61773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9283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3611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9943"/>
            <a:ext cx="8686800" cy="4981575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GB" altLang="en-US" sz="3200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3200" i="1" baseline="-25000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3200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, h</a:t>
            </a:r>
            <a:r>
              <a:rPr lang="en-GB" altLang="en-US" sz="3200" i="1" baseline="-25000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/>
              <a:t> be </a:t>
            </a:r>
            <a:r>
              <a:rPr lang="en-US" u="sng" dirty="0"/>
              <a:t>both</a:t>
            </a:r>
            <a:r>
              <a:rPr lang="en-US" dirty="0"/>
              <a:t> CRHF and OWF</a:t>
            </a:r>
          </a:p>
          <a:p>
            <a:r>
              <a:rPr lang="en-US" dirty="0"/>
              <a:t>Use them to construct:</a:t>
            </a:r>
          </a:p>
          <a:p>
            <a:pPr lvl="1"/>
            <a:r>
              <a:rPr lang="en-GB" altLang="en-US" sz="2800" i="1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CRHF</a:t>
            </a:r>
            <a:r>
              <a:rPr lang="en-US" dirty="0"/>
              <a:t> - CRHF but </a:t>
            </a:r>
            <a:r>
              <a:rPr lang="en-US" u="sng" dirty="0"/>
              <a:t>not</a:t>
            </a:r>
            <a:r>
              <a:rPr lang="en-US" dirty="0"/>
              <a:t> OWF</a:t>
            </a:r>
          </a:p>
          <a:p>
            <a:pPr lvl="1"/>
            <a:r>
              <a:rPr lang="en-GB" altLang="en-US" sz="2800" i="1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OWF</a:t>
            </a:r>
            <a:r>
              <a:rPr lang="en-US" dirty="0"/>
              <a:t>  - OWF but not CRHF</a:t>
            </a:r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759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 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dirty="0"/>
                  <a:t> be </a:t>
                </a:r>
                <a:r>
                  <a:rPr lang="en-US" u="sng" dirty="0"/>
                  <a:t>both</a:t>
                </a:r>
                <a:r>
                  <a:rPr lang="en-US" dirty="0"/>
                  <a:t> CRHF and OWF</a:t>
                </a:r>
              </a:p>
              <a:p>
                <a:r>
                  <a:rPr lang="en-US" dirty="0"/>
                  <a:t>Use them to construct: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US" dirty="0"/>
                  <a:t> - CRHF but </a:t>
                </a:r>
                <a:r>
                  <a:rPr lang="en-US" u="sng" dirty="0"/>
                  <a:t>not</a:t>
                </a:r>
                <a:r>
                  <a:rPr lang="en-US" dirty="0"/>
                  <a:t> OWF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OWF</a:t>
                </a:r>
                <a:r>
                  <a:rPr lang="en-US" dirty="0"/>
                  <a:t>  - OWF but not CRHF</a:t>
                </a:r>
              </a:p>
              <a:p>
                <a:r>
                  <a:rPr lang="en-US" dirty="0"/>
                  <a:t>One possible solution: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𝐶𝑅𝐻𝐹</m:t>
                        </m:r>
                      </m:sub>
                    </m:sSub>
                    <m:d>
                      <m:dPr>
                        <m:ctrlPr>
                          <a:rPr lang="en-GB" altLang="en-US" sz="24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1 ||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 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4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4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0||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h</m:t>
                            </m:r>
                            <m:r>
                              <m:rPr>
                                <m:nor/>
                              </m:rPr>
                              <a:rPr lang="en-GB" altLang="en-US" sz="2400" i="1" baseline="-25000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) </m:t>
                            </m:r>
                            <m:r>
                              <m:rPr>
                                <m:nor/>
                              </m:rPr>
                              <a:rPr lang="en-US" altLang="en-US" sz="2400" b="0" i="1" dirty="0" smtClean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𝑂𝑊𝐹</m:t>
                        </m:r>
                      </m:sub>
                    </m:sSub>
                    <m:d>
                      <m:d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en-US" sz="280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1..</m:t>
                                        </m:r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⨁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𝑚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1..</m:t>
                                </m:r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||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en-GB" altLang="en-US" sz="2800" i="1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  <a:sym typeface="Symbol" panose="05050102010706020507" pitchFamily="18" charset="2"/>
                </a:endParaRPr>
              </a:p>
              <a:p>
                <a:pPr marL="344487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  <a:blipFill>
                <a:blip r:embed="rId2"/>
                <a:stretch>
                  <a:fillRect l="-585" t="-1527" b="-7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660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807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functions: simple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</p:spPr>
            <p:txBody>
              <a:bodyPr/>
              <a:lstStyle/>
              <a:p>
                <a:r>
                  <a:rPr lang="en-US" sz="2800"/>
                  <a:t>For simplicity: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/>
                  <a:t> is decimal integer</a:t>
                </a:r>
              </a:p>
              <a:p>
                <a:pPr lvl="1"/>
                <a:r>
                  <a:rPr lang="en-US" sz="2400"/>
                  <a:t>View as string of (three) digits</a:t>
                </a:r>
              </a:p>
              <a:p>
                <a:pPr lvl="1"/>
                <a:r>
                  <a:rPr lang="en-US" sz="240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=127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/>
                  <a:t> </a:t>
                </a:r>
              </a:p>
              <a:p>
                <a:r>
                  <a:rPr lang="en-US" sz="2800"/>
                  <a:t>Least Significant Digit hash:</a:t>
                </a:r>
                <a:br>
                  <a:rPr lang="en-US" sz="2800"/>
                </a:br>
                <a:r>
                  <a:rPr lang="en-US" sz="2800"/>
                  <a:t>	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/>
                  <a:t> </a:t>
                </a:r>
              </a:p>
              <a:p>
                <a:r>
                  <a:rPr lang="en-US" sz="2800"/>
                  <a:t>Sum hash: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10</m:t>
                    </m:r>
                  </m:oMath>
                </a14:m>
                <a:endParaRPr lang="en-US" sz="2800"/>
              </a:p>
              <a:p>
                <a:r>
                  <a:rPr lang="en-US" sz="2800"/>
                  <a:t>Exercise:	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__</m:t>
                        </m:r>
                      </m:e>
                      <m:sub/>
                    </m:sSub>
                  </m:oMath>
                </a14:m>
                <a:br>
                  <a:rPr lang="en-US" sz="2800" b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</m:t>
                    </m:r>
                  </m:oMath>
                </a14:m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/>
                  <a:t> __</a:t>
                </a:r>
              </a:p>
              <a:p>
                <a:pPr marL="0" indent="0">
                  <a:buNone/>
                </a:pPr>
                <a:endParaRPr lang="en-US" sz="2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  <a:blipFill>
                <a:blip r:embed="rId2"/>
                <a:stretch>
                  <a:fillRect l="-444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7352472" y="1372992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403553" y="4217236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6747" y="4662019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8679B-A592-4C41-80C7-E07AC0DFE67D}"/>
              </a:ext>
            </a:extLst>
          </p:cNvPr>
          <p:cNvSpPr/>
          <p:nvPr/>
        </p:nvSpPr>
        <p:spPr bwMode="auto">
          <a:xfrm>
            <a:off x="1138687" y="5427003"/>
            <a:ext cx="6584103" cy="7073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Note: the above are insecure hash functions, these are just toy examples to grasp the concept of hashing.</a:t>
            </a:r>
          </a:p>
        </p:txBody>
      </p:sp>
    </p:spTree>
    <p:extLst>
      <p:ext uri="{BB962C8B-B14F-4D97-AF65-F5344CB8AC3E}">
        <p14:creationId xmlns:p14="http://schemas.microsoft.com/office/powerpoint/2010/main" val="171461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all of that tell you about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9943"/>
            <a:ext cx="8686800" cy="4981575"/>
          </a:xfrm>
        </p:spPr>
        <p:txBody>
          <a:bodyPr/>
          <a:lstStyle/>
          <a:p>
            <a:r>
              <a:rPr lang="en-GB" altLang="en-US" sz="2800" i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… the relation between CRHF, SPR, and OWF?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SPR?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OWF?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SPR vs. OWF?</a:t>
            </a:r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259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2529116"/>
                <a:ext cx="8392319" cy="28300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Multiple `sufficiently random’ models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b="1" dirty="0">
                    <a:solidFill>
                      <a:srgbClr val="FF00FF"/>
                    </a:solidFill>
                  </a:rPr>
                  <a:t>Randomness extraction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: </a:t>
                </a:r>
                <a:r>
                  <a:rPr lang="en-US" altLang="en-US" sz="2200" dirty="0"/>
                  <a:t>if any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200" dirty="0"/>
                  <a:t> input bits are random </a:t>
                </a:r>
                <a:r>
                  <a:rPr lang="en-US" altLang="en-US" sz="22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2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2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000" dirty="0"/>
                  <a:t>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rgbClr val="0000FF"/>
                    </a:solidFill>
                  </a:rPr>
                  <a:t>Pseudorandom:</a:t>
                </a:r>
                <a:r>
                  <a:rPr lang="en-US" altLang="en-US" sz="2000" dirty="0"/>
                  <a:t> it is not computationally-feasible to distinguish between these bits and truly random bits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2529116"/>
                <a:ext cx="8392319" cy="2830007"/>
              </a:xfrm>
              <a:prstGeom prst="rect">
                <a:avLst/>
              </a:prstGeom>
              <a:blipFill>
                <a:blip r:embed="rId3"/>
                <a:stretch>
                  <a:fillRect t="-897" r="-1210" b="-358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Randomness Extraction  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6895305" y="1557193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>
                    <a:ea typeface="Cambria Math" panose="02040503050406030204" pitchFamily="18" charset="0"/>
                  </a:rPr>
                  <a:t>Select random bit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{0,1}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altLang="en-US" kern="0"/>
                  <a:t> (random)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blipFill>
                <a:blip r:embed="rId4"/>
                <a:stretch>
                  <a:fillRect l="-1381" b="-109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Guess </a:t>
                </a:r>
                <a14:m>
                  <m:oMath xmlns:m="http://schemas.openxmlformats.org/officeDocument/2006/math"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 </m:t>
                    </m:r>
                  </m:oMath>
                </a14:m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;</a:t>
                </a:r>
              </a:p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blipFill>
                <a:blip r:embed="rId5"/>
                <a:stretch>
                  <a:fillRect l="-3448" t="-2632" r="-1970" b="-986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6075035" y="1613475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469047" y="1620036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60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be string chosen by adversary, except for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 random bits</a:t>
                </a: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blipFill>
                <a:blip r:embed="rId6"/>
                <a:stretch>
                  <a:fillRect b="-1313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 bwMode="auto">
          <a:xfrm>
            <a:off x="2721331" y="1613475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53B170-537B-4925-B37E-93A16FCADF0E}" type="slidenum">
              <a:rPr lang="he-IL" altLang="en-US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7524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Random Oracle Model (ROM)</a:t>
            </a: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81075"/>
            <a:ext cx="8153400" cy="472603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Use a fixed, keyless hash function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Analyse security </a:t>
            </a:r>
            <a:r>
              <a:rPr lang="en-GB" altLang="en-US" sz="2200" u="sng" dirty="0"/>
              <a:t>as if </a:t>
            </a:r>
            <a:r>
              <a:rPr lang="en-GB" altLang="en-US" sz="2200" dirty="0"/>
              <a:t>hash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a </a:t>
            </a:r>
            <a:r>
              <a:rPr lang="en-GB" altLang="en-US" sz="2200" i="1" dirty="0">
                <a:solidFill>
                  <a:srgbClr val="0000FF"/>
                </a:solidFill>
              </a:rPr>
              <a:t>random function</a:t>
            </a:r>
            <a:r>
              <a:rPr lang="en-GB" altLang="en-US" sz="2200" i="1" dirty="0"/>
              <a:t>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 invalid assumption: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fixed!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Whenever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used, use oracle (black box) for random function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Good for screening insecure solutions</a:t>
            </a:r>
          </a:p>
          <a:p>
            <a:pPr marL="741363" lvl="1" indent="-284163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Random oracle security </a:t>
            </a:r>
            <a:r>
              <a:rPr lang="en-GB" altLang="en-US" sz="2200" dirty="0">
                <a:sym typeface="Wingdings" pitchFamily="2" charset="2"/>
              </a:rPr>
              <a:t></a:t>
            </a:r>
            <a:r>
              <a:rPr lang="en-GB" altLang="en-US" sz="2200" dirty="0"/>
              <a:t> many attacks fail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In practice: assume random oracle and use a standard hash function</a:t>
            </a:r>
          </a:p>
          <a:p>
            <a:pPr marL="668338" lvl="1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It was shown that in some cases the construction will become insecure.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Better to have security with standard assumption than the non-standard ROM.</a:t>
            </a:r>
          </a:p>
        </p:txBody>
      </p:sp>
    </p:spTree>
    <p:extLst>
      <p:ext uri="{BB962C8B-B14F-4D97-AF65-F5344CB8AC3E}">
        <p14:creationId xmlns:p14="http://schemas.microsoft.com/office/powerpoint/2010/main" val="3938929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3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3.1,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3.2 (except 3.2.6 and 3.2.7),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3.3,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3.4 (except 3.4.2),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3.5 (only its introduction, i.e., all text before </a:t>
            </a:r>
            <a:r>
              <a:rPr lang="en-US" altLang="he-IL">
                <a:sym typeface="Wingdings" panose="05000000000000000000" pitchFamily="2" charset="2"/>
              </a:rPr>
              <a:t>3.5.1),</a:t>
            </a:r>
            <a:endParaRPr lang="en-US" altLang="he-IL" dirty="0">
              <a:sym typeface="Wingdings" panose="05000000000000000000" pitchFamily="2" charset="2"/>
            </a:endParaRP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3.6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Hashing for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 dirty="0"/>
              <a:t>Input: large set (e.g., integers or strings)</a:t>
            </a:r>
          </a:p>
          <a:p>
            <a:r>
              <a:rPr lang="en-US" dirty="0"/>
              <a:t>Goal: map `randomly’ to few bins</a:t>
            </a:r>
            <a:endParaRPr lang="he-IL" dirty="0"/>
          </a:p>
          <a:p>
            <a:pPr lvl="1"/>
            <a:r>
              <a:rPr lang="en-US" dirty="0"/>
              <a:t>E.g., to ensure efficiency – load balancing,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766047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341,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341,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3" name="Picture 22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93" y="5775731"/>
            <a:ext cx="379662" cy="375991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73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/>
              <a:t>Input: large set (e.g., integers or strings)</a:t>
            </a:r>
          </a:p>
          <a:p>
            <a:r>
              <a:rPr lang="en-US"/>
              <a:t>Goal: map `randomly’ to few bins</a:t>
            </a:r>
            <a:endParaRPr lang="he-IL"/>
          </a:p>
          <a:p>
            <a:pPr lvl="1"/>
            <a:r>
              <a:rPr lang="en-US"/>
              <a:t>E.g., to ensure efficiency – load balancing, etc.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Adversary chooses inputs that hash to same bin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968038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32, 42,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52, 62,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Image result for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5" y="3198640"/>
            <a:ext cx="609269" cy="5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Clipart - &lt;strong&gt;Sad face&lt;/strong&gt;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98" y="5707566"/>
            <a:ext cx="395292" cy="37651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914400" y="3307976"/>
            <a:ext cx="941294" cy="53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881047" y="3404127"/>
            <a:ext cx="969247" cy="127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895023" y="3451593"/>
            <a:ext cx="931941" cy="402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902875" y="3531733"/>
            <a:ext cx="954142" cy="5844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ular Callout 36"/>
          <p:cNvSpPr/>
          <p:nvPr/>
        </p:nvSpPr>
        <p:spPr bwMode="auto">
          <a:xfrm>
            <a:off x="146530" y="3868429"/>
            <a:ext cx="1121917" cy="874317"/>
          </a:xfrm>
          <a:prstGeom prst="wedgeRoundRectCallout">
            <a:avLst>
              <a:gd name="adj1" fmla="val -11265"/>
              <a:gd name="adj2" fmla="val -69851"/>
              <a:gd name="adj3" fmla="val 16667"/>
            </a:avLst>
          </a:prstGeom>
          <a:solidFill>
            <a:srgbClr val="FFFFCC">
              <a:alpha val="6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Inputs to overload the `2’ bin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5190856"/>
            <a:ext cx="202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Denial-of-Service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363703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November | 2010 | &quot;Granny Beads and Grocery Store Feet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0" y="3491243"/>
            <a:ext cx="579731" cy="625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Security Goal: Collision Resistance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collision: </a:t>
                </a:r>
                <a:r>
                  <a:rPr lang="en-US" sz="2400" dirty="0">
                    <a:solidFill>
                      <a:schemeClr val="tx1"/>
                    </a:solidFill>
                  </a:rPr>
                  <a:t>two inputs (names) with same hash: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𝐵𝑜𝑏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𝑃h𝑖𝑙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Every hash has collisions, since |input|&gt;&gt;|output| !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Collision resistance: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these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names randomly until a collision is found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(on average)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names (number of bins)</a:t>
                </a:r>
                <a:endParaRPr lang="en-US" sz="1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  <a:blipFill>
                <a:blip r:embed="rId4"/>
                <a:stretch>
                  <a:fillRect l="-154" t="-159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2097636" y="3616979"/>
            <a:ext cx="968188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Abe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Don</a:t>
            </a:r>
          </a:p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John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Bob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477766" y="3998196"/>
            <a:ext cx="1549619" cy="3754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6027384" y="3998196"/>
            <a:ext cx="5758" cy="303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6027385" y="3998196"/>
            <a:ext cx="1291631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0" y="5417439"/>
            <a:ext cx="417140" cy="53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Flowchart: Document 26"/>
          <p:cNvSpPr/>
          <p:nvPr/>
        </p:nvSpPr>
        <p:spPr bwMode="auto">
          <a:xfrm>
            <a:off x="5438922" y="4268038"/>
            <a:ext cx="1232037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Phil,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Bob, …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21" idx="3"/>
          </p:cNvCxnSpPr>
          <p:nvPr/>
        </p:nvCxnSpPr>
        <p:spPr bwMode="auto">
          <a:xfrm flipV="1">
            <a:off x="805060" y="5682533"/>
            <a:ext cx="1377741" cy="36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874838" y="3865080"/>
            <a:ext cx="1260126" cy="46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lowchart: Magnetic Disk 27"/>
              <p:cNvSpPr/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Flowchart: Magnetic Dis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85" y="5239610"/>
            <a:ext cx="379662" cy="37966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90660" y="552253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 </a:t>
            </a:r>
          </a:p>
        </p:txBody>
      </p:sp>
      <p:pic>
        <p:nvPicPr>
          <p:cNvPr id="31" name="Picture 3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09" y="5239610"/>
            <a:ext cx="379662" cy="379662"/>
          </a:xfrm>
          <a:prstGeom prst="rect">
            <a:avLst/>
          </a:prstGeom>
        </p:spPr>
      </p:pic>
      <p:pic>
        <p:nvPicPr>
          <p:cNvPr id="32" name="Picture 31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76" y="5239610"/>
            <a:ext cx="379662" cy="379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ular Callout 32"/>
              <p:cNvSpPr/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solidFill>
                <a:srgbClr val="EE1222">
                  <a:alpha val="67059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Must try many names to find name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</m:oMath>
                </a14:m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400" dirty="0" err="1">
                    <a:latin typeface="Arial" pitchFamily="34" charset="0"/>
                    <a:cs typeface="Arial" pitchFamily="34" charset="0"/>
                  </a:rPr>
                  <a:t>s.t.</a:t>
                </a:r>
                <a:br>
                  <a:rPr lang="en-US" sz="1400" dirty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(′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𝐵𝑜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ounded Rectangular Callou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blipFill>
                <a:blip r:embed="rId10"/>
                <a:stretch>
                  <a:fillRect b="-215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rapezoid 33"/>
          <p:cNvSpPr/>
          <p:nvPr/>
        </p:nvSpPr>
        <p:spPr bwMode="auto">
          <a:xfrm flipH="1" flipV="1">
            <a:off x="5168788" y="3602485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Hash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blipFill>
                <a:blip r:embed="rId11"/>
                <a:stretch>
                  <a:fillRect l="-537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60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/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/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/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/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/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FBFF9-9ADA-5F40-B010-12F44877CDF3}"/>
              </a:ext>
            </a:extLst>
          </p:cNvPr>
          <p:cNvCxnSpPr/>
          <p:nvPr/>
        </p:nvCxnSpPr>
        <p:spPr bwMode="auto">
          <a:xfrm>
            <a:off x="3867348" y="4477354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EC19802-EEC2-094E-B596-08157EF04DC9}"/>
              </a:ext>
            </a:extLst>
          </p:cNvPr>
          <p:cNvCxnSpPr/>
          <p:nvPr/>
        </p:nvCxnSpPr>
        <p:spPr bwMode="auto">
          <a:xfrm flipV="1">
            <a:off x="3867348" y="4809049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/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2">
            <a:extLst>
              <a:ext uri="{FF2B5EF4-FFF2-40B4-BE49-F238E27FC236}">
                <a16:creationId xmlns:a16="http://schemas.microsoft.com/office/drawing/2014/main" id="{A8418CEB-D82B-FD4D-93D3-EFA0C7DD6520}"/>
              </a:ext>
            </a:extLst>
          </p:cNvPr>
          <p:cNvSpPr/>
          <p:nvPr/>
        </p:nvSpPr>
        <p:spPr bwMode="auto">
          <a:xfrm>
            <a:off x="906774" y="4083797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47" name="Down Arrow 4">
            <a:extLst>
              <a:ext uri="{FF2B5EF4-FFF2-40B4-BE49-F238E27FC236}">
                <a16:creationId xmlns:a16="http://schemas.microsoft.com/office/drawing/2014/main" id="{412CF2EE-AA97-2A45-BF22-7BE49E0F1340}"/>
              </a:ext>
            </a:extLst>
          </p:cNvPr>
          <p:cNvSpPr/>
          <p:nvPr/>
        </p:nvSpPr>
        <p:spPr bwMode="auto">
          <a:xfrm>
            <a:off x="1380121" y="4477353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/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blipFill>
                <a:blip r:embed="rId10"/>
                <a:stretch>
                  <a:fillRect l="-2614" t="-3774" b="-113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wn Arrow 4">
            <a:extLst>
              <a:ext uri="{FF2B5EF4-FFF2-40B4-BE49-F238E27FC236}">
                <a16:creationId xmlns:a16="http://schemas.microsoft.com/office/drawing/2014/main" id="{761AA6E5-088F-244B-9EC5-16EA108F9096}"/>
              </a:ext>
            </a:extLst>
          </p:cNvPr>
          <p:cNvSpPr/>
          <p:nvPr/>
        </p:nvSpPr>
        <p:spPr bwMode="auto">
          <a:xfrm>
            <a:off x="1373316" y="3829576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/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4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C64B3-F889-E048-92E9-C9F23B53D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64" y="3253055"/>
            <a:ext cx="6781999" cy="20521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8FD39-F73E-495B-FC70-86BA46EEA2CD}"/>
              </a:ext>
            </a:extLst>
          </p:cNvPr>
          <p:cNvSpPr/>
          <p:nvPr/>
        </p:nvSpPr>
        <p:spPr bwMode="auto">
          <a:xfrm>
            <a:off x="2216426" y="3349487"/>
            <a:ext cx="228600" cy="16896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D6E6F-EA1A-4FF0-F85B-7E50CE8F88AF}"/>
              </a:ext>
            </a:extLst>
          </p:cNvPr>
          <p:cNvSpPr/>
          <p:nvPr/>
        </p:nvSpPr>
        <p:spPr bwMode="auto">
          <a:xfrm>
            <a:off x="7391399" y="4510337"/>
            <a:ext cx="498763" cy="23062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6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21475</TotalTime>
  <Words>3868</Words>
  <Application>Microsoft Macintosh PowerPoint</Application>
  <PresentationFormat>On-screen Show (4:3)</PresentationFormat>
  <Paragraphs>652</Paragraphs>
  <Slides>44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CSE 3400/ CSE 5850 - Introduction to Computer &amp; Network Security  / Introduction to Cybersecurity  Lecture 6 Hash Functions – Part I </vt:lpstr>
      <vt:lpstr>Outline</vt:lpstr>
      <vt:lpstr>Hash Functions</vt:lpstr>
      <vt:lpstr>Hash functions: simple examples</vt:lpstr>
      <vt:lpstr>Motivation: Hashing for efficiency</vt:lpstr>
      <vt:lpstr>Collisions?</vt:lpstr>
      <vt:lpstr>Security Goal: Collision Resistance </vt:lpstr>
      <vt:lpstr>Collision Resistant Hash Function (CRHF)</vt:lpstr>
      <vt:lpstr>Collision Resistant Hash Function (CRHF)</vt:lpstr>
      <vt:lpstr>Keyless CRHF Do Not Exist!</vt:lpstr>
      <vt:lpstr>Keyed CRHF</vt:lpstr>
      <vt:lpstr>Keyed CRHF - Definition</vt:lpstr>
      <vt:lpstr>PowerPoint Presentation</vt:lpstr>
      <vt:lpstr>PowerPoint Presentation</vt:lpstr>
      <vt:lpstr>The Birthday Attack (‘Paradox’)</vt:lpstr>
      <vt:lpstr>Collision-Resistance: Applications</vt:lpstr>
      <vt:lpstr>CRHF and Software Distribution</vt:lpstr>
      <vt:lpstr>CRHF: secure, efficient SW distribution</vt:lpstr>
      <vt:lpstr>Weaker Notions of Security</vt:lpstr>
      <vt:lpstr>Target CRHF (TCR Hash Function)</vt:lpstr>
      <vt:lpstr>TCR and Birthday Paradox?</vt:lpstr>
      <vt:lpstr>We (mostly) focus on keyless hash… </vt:lpstr>
      <vt:lpstr>2nd-Preimage-Resistant Hash (SPR)</vt:lpstr>
      <vt:lpstr>CRHF/SPR vs. Applications</vt:lpstr>
      <vt:lpstr>SPR: Collisions to Chosen Messages</vt:lpstr>
      <vt:lpstr>SPR: collisions to chosen message</vt:lpstr>
      <vt:lpstr>SPR &amp; Chosen-prefix Vulnerability</vt:lpstr>
      <vt:lpstr>Chosen-prefix Attack 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Exercise</vt:lpstr>
      <vt:lpstr>PowerPoint Presentation</vt:lpstr>
      <vt:lpstr>What does all of that tell you about …</vt:lpstr>
      <vt:lpstr>PowerPoint Presentation</vt:lpstr>
      <vt:lpstr>Random Oracle Model (ROM)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Almashaqbeh, Ghada</cp:lastModifiedBy>
  <cp:revision>65</cp:revision>
  <cp:lastPrinted>1601-01-01T00:00:00Z</cp:lastPrinted>
  <dcterms:created xsi:type="dcterms:W3CDTF">2003-03-23T06:19:47Z</dcterms:created>
  <dcterms:modified xsi:type="dcterms:W3CDTF">2024-10-01T12:51:11Z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